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7" r:id="rId2"/>
    <p:sldId id="259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88869" autoAdjust="0"/>
  </p:normalViewPr>
  <p:slideViewPr>
    <p:cSldViewPr snapToGrid="0">
      <p:cViewPr varScale="1">
        <p:scale>
          <a:sx n="61" d="100"/>
          <a:sy n="61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9F3AB-2062-4F20-887A-90FDDF848FB1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7B940-A165-4153-9E68-ED4AC2A2E0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25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 tablet is een samengeperste hoeveelheid poeder. In water of in het maagsap valt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tablet uiteen. Tabletten zijn soms moeilijk door te slikken. Het helpt dan om er water bij te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drinken. Water kan ook nodig zijn om irritatie van slokdarm en de maag te voorkomen. Er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zijn ook tabletten die in zijn geheel doorgeslikt moeten worden. Voor een goede opname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het van belang om na te gaan of medicatie voor, tijdens of na het eten ingenomen moet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worden. Tabletten kunnen zo samengesteld zijn dat ze de werkzame stof heel langzaam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afgeven. Daarmee kan de werkingsduur van het medicijn verlengd worden. Kijk in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bijsluiter voor de innamevoorschriften als je niet weet hoe een tablet het beste ingenomen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 worden.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Tabletten worden meestal via de mond ingenomen. Meestal, maar niet altijd. Er zijn ook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tabletten die in de vagina worden ingebracht. Het spreekt vanzelf dat je beide toedieningsvormen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goed uit elkaar moet houden en dat je geen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vaginaaltabletten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een bekertje doet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 medicijnen die via de mond worden ingenomen. Misschien moet je lachten als je dit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leest, maar je zult helaas de eerste niet zijn die zo’n fout maakt.</a:t>
            </a: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Dragee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 dragee is een tablet met een laagje eromheen. Het laagje kan aangebracht zijn om te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voorkomen dat het medicijn te snel uiteenvalt en dus niet ver genoeg in het spijsverteringskanaal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doordringt. Een andere reden kan zijn dat de nare smaak weggewerkt wordt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door het laagje. Dragees lijken op snoepjes en moeten om die reden niet in het zicht van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kinderen opgeborgen worden.</a:t>
            </a: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Capsules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 capsule is een poeder met een gelatineachtig omhulsel. Het omhulsel heeft dezelfde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functie als het laagje om de tablet bij de dragee. Daarnaast wordt deze toedieningsvorm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ook toegepast als de aard van de stof het niet toelaat om er een tablet of een dragee van te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maken.</a:t>
            </a: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Dranken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Medicijnen kunnen ook in drankvorm voorgeschreven worden. Een voordeel is dat er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niet gekauwd hoeft te worden en dat het medicijn gemakkelijk door te slikken is. Vooral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 kinderen is dit een belangrijk voordeel. Suspensies vallen ook onder de dranken. Een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suspensie is een vloeistof die gemengd is met een vaste stof. In deze vaste stof zit dan het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werkzame deel. Suspensies moeten evenals andere niet heldere dranken geschud worden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gebruik. Een nadeel van dranken is dat er snel bacteriegroei kan optreden. Het is dan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ook belangrijk om de bewaarvoorschriften goed op te volgen.</a:t>
            </a: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Zalven en crèmes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 zalf is een mengsel van hoofdzakelijk smeerbare vetten vermengd met werkzame stof.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 zijn zalven tegen jeuk, tegen pijn en er zijn zalven met antibiotica of hormonen erin.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het zalven is het verstandig om het ingesmeerde gedeelte te verbinden zodat de zalf niet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terecht komt op kleding of beddengoed. Een crème bestaat uit water en vet met daarin een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werkzame stof. Een crème trekt in de huid.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 er een geneesmiddel in de zalf of crème zit, is het van belang om een steriele spatel te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gebruiken of om een handschoen te dragen bij het smeren als je een cliënt helpt. Anders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loop je het gevaar dat het medicijn wordt opgenomen in jouw eigen huid. Op het etiket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wordt gewaarschuwd voor dit effect.</a:t>
            </a: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Lotions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 er medicatie op een behaarde huid aangebracht moet worden, is een lotion een geschikte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toedieningsvorm. Een lotion wordt veel gebruikt bij de bestrijding van vlooien 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luizen.</a:t>
            </a: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Strooipoeders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Strooipoeders worden gebruikt bij huidaandoeningen. Bekend is mentholpoeder tegen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jeuk. Er zijn ook huidpoeders tegen huidschimmels.</a:t>
            </a: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Druppels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Druppels verspreiden zich na toediening goed op een oog en tussen de oogleden. Er zijn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diverse oogdruppels tegen ontstekingen, irritaties en andere aandoeningen van het oog.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Oogdruppels worden ook gebruikt als het oog van de cliënt onderzocht moet worden 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het oog te verdoven. Het is belangrijk om steriel te werken bij het toedienen van oogdruppels.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pipet of de druppelaar kunnen besmet raken als ze in contact komen met het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oog, oogleden of wimpers. Dit moet altijd voorkomen worden.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Oordruppels worden gebruikt om overtollig oorsmeer zachter te maken zodat het later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beter verwijderd kan worden. Infecties van de uitwendige gehoorgang of van het trommelvlies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kunnen ook behandeld worden met oordruppels.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Neusdruppels zijn er om infecties te bestrijden en om zwellingen van het neusvlies te laten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slinken. Druppels kunnen de gehoorgang bereiken en daarmee ook aandoeningen van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gehoorgang bestrijden. Om de druppels in de gehoorgang terecht te laten komen moet bij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 toedienen het hoofd achterover gehouden worden.</a:t>
            </a: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Inhalaties en spray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Inhalatie is een veel gebruikte toedieningsvorm bij aandoeningen van de luchtwegen. Het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geneesmiddel wordt toegediend met behulp van een inhalator of via een spray. Bij een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inhalator zit het medicijn in poedervorm in een capsule. Bij toediening wordt de capsule in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inhalator geopend. De poeder komt vrij en kan ingeademd worden door de cliënt. Een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spray is een toedieningsvorm waarbij het medicijn als nevel in de luchtwegen ingebracht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wordt. De nevel komt uit een spuitbusje en wordt ingeademd door de cliënt.</a:t>
            </a: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Injectievloeistof</a:t>
            </a:r>
          </a:p>
          <a:p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Injectievloeistoff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worden gebruikt om medicatie via een injectienaald in de huid, het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bewegingsapparaat of rechtstreeks in de bloedbaan in te brengen. Injectievloeistof wordt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geleverd in ampullen of in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esjes. Bij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injectievloeistoff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werk je vaak met doseringen: niet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inhoud van het hele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esje in de injectiespuit zuigen. Dit komt zeer nauw en vraagt grote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zorgvuldigheid en controle. Volg heel precies de protocollen die hiervoor in je instelling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gelden.</a:t>
            </a: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Zetpillen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Zetpillen worden via de anus toegediend. Het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geneesmiddel zit verwerkt in een vettige massa.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vettige massa smelt na toediening in de darm. Het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geneesmiddel wordt dan via de wand van de dikke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darm snel opgenomen in het bloed. Zetpillen kunnen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ook gebruikt worden voor een plaatselijke werking.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 behandeling van aambeien wordt gebruik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gemaakt van de plaatselijke werking van een zetpil.</a:t>
            </a: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Pleisters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 is nog niet zolang gelden dat de medicijnpleister geïntroduceerd werd. Bekend is 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nicotinepleister die mensen gebruiken als ze willen stoppen met roken. Nicotine is de verslavende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stof waar het lichaam steeds weer om blijft vragen. De pleister zorgt ervoor dat er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nicotine in het lichaam opgenomen wordt zodat het lichaam niet meer om nicotine blijft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vragen.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Andere voorbeelden zijn pleisters met pijnstillende medicatie en pleisters tegen wagenziekte.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pleisters geven met tussenposen een hoeveelheid medicatie af. De werkzame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stoff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kunnen op deze manier langzaam en geleidelijk opgenomen worden in het lichaam. Pleisters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moeten regelmatig vervangen worden. Het is belangrijk om de pleisters niet telkens op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dezelfde plaats aan te brengen omdat er dan huidirritaties kunnen optreden.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7B940-A165-4153-9E68-ED4AC2A2E03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135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7B940-A165-4153-9E68-ED4AC2A2E03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06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3FA5D3E-BE5A-470B-84AE-8818CF18B85A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55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75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FA5D3E-BE5A-470B-84AE-8818CF18B85A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949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FA5D3E-BE5A-470B-84AE-8818CF18B85A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689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FA5D3E-BE5A-470B-84AE-8818CF18B85A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056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220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293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462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FA5D3E-BE5A-470B-84AE-8818CF18B85A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32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6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FA5D3E-BE5A-470B-84AE-8818CF18B85A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51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22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94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17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51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5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81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A5D3E-BE5A-470B-84AE-8818CF18B85A}" type="datetimeFigureOut">
              <a:rPr lang="nl-NL" smtClean="0"/>
              <a:t>23-2-2017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86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26572" y="1581337"/>
            <a:ext cx="12749349" cy="1825096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Module 8: verpleegtechnisch handelen 1</a:t>
            </a:r>
            <a:endParaRPr lang="nl-N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16033" y="4393355"/>
            <a:ext cx="8064137" cy="685800"/>
          </a:xfrm>
        </p:spPr>
        <p:txBody>
          <a:bodyPr>
            <a:norm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Lesweek 3: medicatie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81" y="431073"/>
            <a:ext cx="2889652" cy="10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Medicatie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Benamingen van medicatie: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Handelsnaam/Merknaam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Stofnaam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Officiële of soortnaam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Voorbeeld: </a:t>
            </a:r>
          </a:p>
          <a:p>
            <a:pPr marL="0" indent="0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Merknaam: 	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Aleve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Feminax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Stofnaam: 	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Naproxenatrium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Soortnaam: 	Analgetica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638" y="2360962"/>
            <a:ext cx="4671729" cy="313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Medicatie, waarom?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883392"/>
            <a:ext cx="10820400" cy="4335294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Redenen om medicatie toe te dienen (doel):</a:t>
            </a:r>
          </a:p>
          <a:p>
            <a:pPr marL="0" indent="0">
              <a:buNone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721320"/>
              </p:ext>
            </p:extLst>
          </p:nvPr>
        </p:nvGraphicFramePr>
        <p:xfrm>
          <a:off x="685800" y="2555622"/>
          <a:ext cx="10205115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141">
                  <a:extLst>
                    <a:ext uri="{9D8B030D-6E8A-4147-A177-3AD203B41FA5}">
                      <a16:colId xmlns:a16="http://schemas.microsoft.com/office/drawing/2014/main" val="2733344484"/>
                    </a:ext>
                  </a:extLst>
                </a:gridCol>
                <a:gridCol w="4077269">
                  <a:extLst>
                    <a:ext uri="{9D8B030D-6E8A-4147-A177-3AD203B41FA5}">
                      <a16:colId xmlns:a16="http://schemas.microsoft.com/office/drawing/2014/main" val="1166802669"/>
                    </a:ext>
                  </a:extLst>
                </a:gridCol>
                <a:gridCol w="3401705">
                  <a:extLst>
                    <a:ext uri="{9D8B030D-6E8A-4147-A177-3AD203B41FA5}">
                      <a16:colId xmlns:a16="http://schemas.microsoft.com/office/drawing/2014/main" val="3068565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Werking</a:t>
                      </a:r>
                      <a:endParaRPr 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Toedieningsreden</a:t>
                      </a:r>
                      <a:endParaRPr 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Voorbeeld</a:t>
                      </a:r>
                      <a:endParaRPr 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968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Symptoombestrijding</a:t>
                      </a:r>
                      <a:endParaRPr lang="nl-NL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Verminderen, doen verdwijnen van symptomen horende bij een ziekte</a:t>
                      </a:r>
                      <a:endParaRPr 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Paracetamol </a:t>
                      </a:r>
                      <a:endParaRPr 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40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Causale werking</a:t>
                      </a:r>
                      <a:endParaRPr lang="nl-NL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Aanpakken</a:t>
                      </a:r>
                      <a:r>
                        <a:rPr lang="nl-N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van de oorzaak van de ziekte</a:t>
                      </a:r>
                      <a:endParaRPr 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Antibiotica </a:t>
                      </a:r>
                      <a:endParaRPr 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23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Tekorten aanvullen</a:t>
                      </a:r>
                      <a:endParaRPr lang="nl-NL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Stoffen</a:t>
                      </a:r>
                      <a:r>
                        <a:rPr lang="nl-N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die het lichaam te kort heeft aanvullen </a:t>
                      </a:r>
                      <a:endParaRPr 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Insuline</a:t>
                      </a:r>
                    </a:p>
                    <a:p>
                      <a:r>
                        <a:rPr lang="nl-N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ijzerpreparaten</a:t>
                      </a:r>
                      <a:endParaRPr 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98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Profylactische werking</a:t>
                      </a:r>
                      <a:endParaRPr lang="nl-NL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 het ontstaan van een</a:t>
                      </a:r>
                      <a:r>
                        <a:rPr lang="nl-N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ziekte te voorkomen. </a:t>
                      </a:r>
                      <a:endParaRPr 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Griepprik</a:t>
                      </a:r>
                    </a:p>
                    <a:p>
                      <a:r>
                        <a:rPr lang="nl-N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Tetanusspuit</a:t>
                      </a:r>
                      <a:r>
                        <a:rPr lang="nl-N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17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  <a:endParaRPr lang="nl-NL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Vermindering</a:t>
                      </a:r>
                      <a:r>
                        <a:rPr lang="nl-N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van klachten zonder werkzame stof. Alleen voor wetenschappelijk onderzoek</a:t>
                      </a:r>
                      <a:endParaRPr 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endParaRPr 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837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3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1400" y="136576"/>
            <a:ext cx="8610600" cy="1293028"/>
          </a:xfrm>
        </p:spPr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Effecten van medicatie	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851000"/>
              </p:ext>
            </p:extLst>
          </p:nvPr>
        </p:nvGraphicFramePr>
        <p:xfrm>
          <a:off x="726744" y="1429604"/>
          <a:ext cx="108204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116">
                  <a:extLst>
                    <a:ext uri="{9D8B030D-6E8A-4147-A177-3AD203B41FA5}">
                      <a16:colId xmlns:a16="http://schemas.microsoft.com/office/drawing/2014/main" val="976550910"/>
                    </a:ext>
                  </a:extLst>
                </a:gridCol>
                <a:gridCol w="3411941">
                  <a:extLst>
                    <a:ext uri="{9D8B030D-6E8A-4147-A177-3AD203B41FA5}">
                      <a16:colId xmlns:a16="http://schemas.microsoft.com/office/drawing/2014/main" val="3378572330"/>
                    </a:ext>
                  </a:extLst>
                </a:gridCol>
                <a:gridCol w="5146343">
                  <a:extLst>
                    <a:ext uri="{9D8B030D-6E8A-4147-A177-3AD203B41FA5}">
                      <a16:colId xmlns:a16="http://schemas.microsoft.com/office/drawing/2014/main" val="2818199963"/>
                    </a:ext>
                  </a:extLst>
                </a:gridCol>
              </a:tblGrid>
              <a:tr h="348700"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Soort reactie</a:t>
                      </a:r>
                      <a:endParaRPr 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Voorbeeld</a:t>
                      </a:r>
                      <a:endParaRPr 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Verschijnselen</a:t>
                      </a:r>
                      <a:endParaRPr 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375490"/>
                  </a:ext>
                </a:extLst>
              </a:tr>
              <a:tr h="610225">
                <a:tc>
                  <a:txBody>
                    <a:bodyPr/>
                    <a:lstStyle/>
                    <a:p>
                      <a:r>
                        <a:rPr lang="nl-NL" sz="1800" b="1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reactie (overgevoeligheid)</a:t>
                      </a:r>
                      <a:endParaRPr lang="nl-NL" sz="1800" b="1" u="sng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Anafylactische reactie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Braken, jeuk,</a:t>
                      </a:r>
                      <a:r>
                        <a:rPr lang="nl-NL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tranende ogen, benauwdheid, flauwvallen, shock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717006"/>
                  </a:ext>
                </a:extLst>
              </a:tr>
              <a:tr h="610225">
                <a:tc>
                  <a:txBody>
                    <a:bodyPr/>
                    <a:lstStyle/>
                    <a:p>
                      <a:r>
                        <a:rPr lang="nl-NL" sz="1800" b="1" u="sng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Overgevoeligheids-reacties</a:t>
                      </a:r>
                      <a:endParaRPr lang="nl-NL" sz="1800" b="1" u="sng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Huiduitslag</a:t>
                      </a:r>
                      <a:r>
                        <a:rPr lang="nl-NL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bij antibiotica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Misselijk, braken, diarree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006970"/>
                  </a:ext>
                </a:extLst>
              </a:tr>
              <a:tr h="348700">
                <a:tc>
                  <a:txBody>
                    <a:bodyPr/>
                    <a:lstStyle/>
                    <a:p>
                      <a:r>
                        <a:rPr lang="nl-NL" sz="1800" b="1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Resistentie</a:t>
                      </a:r>
                      <a:endParaRPr lang="nl-NL" sz="1800" b="1" u="sng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Ongevoeligheid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Niet meer reageren</a:t>
                      </a:r>
                      <a:r>
                        <a:rPr lang="nl-NL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 medicatie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53357"/>
                  </a:ext>
                </a:extLst>
              </a:tr>
              <a:tr h="348700">
                <a:tc>
                  <a:txBody>
                    <a:bodyPr/>
                    <a:lstStyle/>
                    <a:p>
                      <a:r>
                        <a:rPr lang="nl-NL" sz="1800" b="1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Cumulatie</a:t>
                      </a:r>
                      <a:endParaRPr lang="nl-NL" sz="1800" b="1" u="sng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Ophoping van medicatie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Hartritmestoornissen 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654819"/>
                  </a:ext>
                </a:extLst>
              </a:tr>
              <a:tr h="871751">
                <a:tc>
                  <a:txBody>
                    <a:bodyPr/>
                    <a:lstStyle/>
                    <a:p>
                      <a:r>
                        <a:rPr lang="nl-NL" sz="1800" b="1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Verslaving</a:t>
                      </a:r>
                      <a:endParaRPr lang="nl-NL" sz="1800" b="1" u="sng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Geestelijke en lichamelijke afhankelijkheid</a:t>
                      </a:r>
                      <a:r>
                        <a:rPr lang="nl-NL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medicijn (morfine)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Ontwenningsverschijnselen bij stoppen medicatie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144725"/>
                  </a:ext>
                </a:extLst>
              </a:tr>
              <a:tr h="610225">
                <a:tc>
                  <a:txBody>
                    <a:bodyPr/>
                    <a:lstStyle/>
                    <a:p>
                      <a:r>
                        <a:rPr lang="nl-NL" sz="1800" b="1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Gewenning</a:t>
                      </a:r>
                      <a:endParaRPr lang="nl-NL" sz="1800" b="1" u="sng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Steeds meer van medicatie nodig</a:t>
                      </a:r>
                      <a:r>
                        <a:rPr lang="nl-NL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om effect te krijgen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Bv. Laxantia</a:t>
                      </a:r>
                      <a:r>
                        <a:rPr lang="nl-NL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die luie darmen veroorzaken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82281"/>
                  </a:ext>
                </a:extLst>
              </a:tr>
              <a:tr h="1133276">
                <a:tc>
                  <a:txBody>
                    <a:bodyPr/>
                    <a:lstStyle/>
                    <a:p>
                      <a:r>
                        <a:rPr lang="nl-NL" sz="1800" b="1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Interactie/</a:t>
                      </a:r>
                      <a:r>
                        <a:rPr lang="nl-NL" sz="1800" b="1" u="sng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wissel-werking</a:t>
                      </a:r>
                      <a:endParaRPr lang="nl-NL" sz="1800" b="1" u="sng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Reactie</a:t>
                      </a:r>
                      <a:r>
                        <a:rPr lang="nl-NL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die ontstaat door combinatie tussen medicatie onderling of door voedsel of drank bij inname van medicatie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Versterken of afzwakken van werking</a:t>
                      </a:r>
                    </a:p>
                    <a:p>
                      <a:r>
                        <a:rPr lang="nl-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Bv. Aspirine</a:t>
                      </a:r>
                      <a:r>
                        <a:rPr lang="nl-NL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bloedverdunners</a:t>
                      </a:r>
                    </a:p>
                    <a:p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586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5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Verschijningsvormen medicatie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481164"/>
            <a:ext cx="10820400" cy="3387374"/>
          </a:xfrm>
        </p:spPr>
        <p:txBody>
          <a:bodyPr numCol="3">
            <a:norm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Poeders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Tabletten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Bruistabletten 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Dragees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Capsule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Dranken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Zetpillen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Vaginaal tabletten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Zalf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Crème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Strooipoeder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Lotions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Oogzalf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Oogdruppels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Neusdruppels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Oordruppels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Inhalaties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Injectievloeistof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Pleisters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2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228345"/>
            <a:ext cx="8610600" cy="1293028"/>
          </a:xfrm>
        </p:spPr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Toedieningsvormen medicatie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39160"/>
            <a:ext cx="10820400" cy="4745420"/>
          </a:xfrm>
        </p:spPr>
        <p:txBody>
          <a:bodyPr numCol="2">
            <a:normAutofit fontScale="85000" lnSpcReduction="20000"/>
          </a:bodyPr>
          <a:lstStyle/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Oraal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per os	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via de mond</a:t>
            </a:r>
          </a:p>
          <a:p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Intraveneus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in de ader</a:t>
            </a:r>
          </a:p>
          <a:p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Intramusculair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in de spier</a:t>
            </a:r>
          </a:p>
          <a:p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Intrathecaal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ruggenmerg</a:t>
            </a:r>
          </a:p>
          <a:p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Subcutaan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onder de huid</a:t>
            </a:r>
          </a:p>
          <a:p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Sublinguaal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onder de tong</a:t>
            </a:r>
          </a:p>
          <a:p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Rectaal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via het rectum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Vaginaal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via de vagina</a:t>
            </a:r>
          </a:p>
          <a:p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Oculair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in het oog</a:t>
            </a:r>
          </a:p>
          <a:p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Nasaal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via de neus</a:t>
            </a:r>
          </a:p>
          <a:p>
            <a:pPr marL="0" indent="0">
              <a:buNone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Inhalatie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via de luchtwegen</a:t>
            </a:r>
          </a:p>
          <a:p>
            <a:pPr marL="0" indent="0">
              <a:buNone/>
            </a:pP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Cutaan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op de huid</a:t>
            </a:r>
          </a:p>
          <a:p>
            <a:pPr lvl="1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Topisch effect (plaatselijk)</a:t>
            </a:r>
          </a:p>
          <a:p>
            <a:pPr marL="457200" lvl="1" indent="0">
              <a:buNone/>
            </a:pP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Transdermaal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via de huid</a:t>
            </a:r>
          </a:p>
          <a:p>
            <a:pPr lvl="1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Gegeneraliseerd effect (in het systeem)</a:t>
            </a: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91360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611</TotalTime>
  <Words>1403</Words>
  <Application>Microsoft Office PowerPoint</Application>
  <PresentationFormat>Breedbeeld</PresentationFormat>
  <Paragraphs>220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Condensspoor</vt:lpstr>
      <vt:lpstr>Module 8: verpleegtechnisch handelen 1</vt:lpstr>
      <vt:lpstr>Medicatie</vt:lpstr>
      <vt:lpstr>Medicatie, waarom? </vt:lpstr>
      <vt:lpstr>Effecten van medicatie </vt:lpstr>
      <vt:lpstr>Verschijningsvormen medicatie </vt:lpstr>
      <vt:lpstr>Toedieningsvormen medicatie</vt:lpstr>
    </vt:vector>
  </TitlesOfParts>
  <Company>Summa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Maessen, Joyce</dc:creator>
  <cp:lastModifiedBy>Maessen, Joyce</cp:lastModifiedBy>
  <cp:revision>40</cp:revision>
  <dcterms:created xsi:type="dcterms:W3CDTF">2017-02-16T13:44:01Z</dcterms:created>
  <dcterms:modified xsi:type="dcterms:W3CDTF">2017-02-23T13:49:36Z</dcterms:modified>
</cp:coreProperties>
</file>